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hKapA5CAYL/E8QXMng76/r+0+j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3f9f50d286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" name="Google Shape;24;g3f9f50d286c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g3f9f50d286c_0_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" descr="/home/claude/assets/cover_templ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7495276" y="4233225"/>
            <a:ext cx="4060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ECO-DOPPLER VENOSO DE MEMBROS INFERIORES: ORTOSTASE OU TRENDELENBURG REVERSO?</a:t>
            </a:r>
            <a:endParaRPr sz="18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7452360" y="6080760"/>
            <a:ext cx="4343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C0E0"/>
              </a:buClr>
              <a:buSzPts val="800"/>
              <a:buFont typeface="Calibri"/>
              <a:buNone/>
            </a:pPr>
            <a:r>
              <a:rPr lang="en-US" sz="800" b="0" i="1" u="none" strike="noStrike" cap="none">
                <a:solidFill>
                  <a:srgbClr val="C9C0E0"/>
                </a:solidFill>
                <a:latin typeface="Calibri"/>
                <a:ea typeface="Calibri"/>
                <a:cs typeface="Calibri"/>
                <a:sym typeface="Calibri"/>
              </a:rPr>
              <a:t>RBUS — Revista Brasileira de Ultrassonografia, Vol. 33, nº 39, Setembro 2025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7426025" y="1413175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PALESTRANTE</a:t>
            </a:r>
            <a:endParaRPr sz="1700" b="1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7495275" y="1859575"/>
            <a:ext cx="4433400" cy="1381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OTÁVIO MIRANDA</a:t>
            </a:r>
            <a:endParaRPr sz="18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ESPECIALISTA EM ULTRASSONOGRAFIA GERAL</a:t>
            </a:r>
            <a:endParaRPr sz="18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Google Shape;21;p1"/>
          <p:cNvSpPr txBox="1"/>
          <p:nvPr/>
        </p:nvSpPr>
        <p:spPr>
          <a:xfrm>
            <a:off x="7426025" y="3657600"/>
            <a:ext cx="300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</a:t>
            </a:r>
            <a:endParaRPr sz="1700" b="1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g3f9f50d286c_0_3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g3f9f50d286c_0_3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4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g3f9f50d286c_0_3"/>
          <p:cNvSpPr/>
          <p:nvPr/>
        </p:nvSpPr>
        <p:spPr>
          <a:xfrm>
            <a:off x="1671138" y="1889315"/>
            <a:ext cx="8534100" cy="38400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g3f9f50d286c_0_3"/>
          <p:cNvSpPr/>
          <p:nvPr/>
        </p:nvSpPr>
        <p:spPr>
          <a:xfrm>
            <a:off x="1868225" y="1889315"/>
            <a:ext cx="85341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ARTIGO ORIGINAL </a:t>
            </a:r>
            <a:endParaRPr sz="15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" name="Google Shape;31;g3f9f50d286c_0_3"/>
          <p:cNvSpPr/>
          <p:nvPr/>
        </p:nvSpPr>
        <p:spPr>
          <a:xfrm>
            <a:off x="756750" y="2439579"/>
            <a:ext cx="10362900" cy="11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2800" b="1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ECO-DOPPLER VENOSO DE MEMBROS INFERIORES: ORTOSTASE OU TRENDELENBURG REVERSO?</a:t>
            </a:r>
            <a:endParaRPr sz="2800" b="1" dirty="0">
              <a:solidFill>
                <a:srgbClr val="3E1E7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" name="Google Shape;32;g3f9f50d286c_0_3"/>
          <p:cNvSpPr/>
          <p:nvPr/>
        </p:nvSpPr>
        <p:spPr>
          <a:xfrm>
            <a:off x="1228170" y="3377645"/>
            <a:ext cx="98142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900"/>
              <a:buFont typeface="Calibri"/>
              <a:buNone/>
            </a:pP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Freitas P de, Garcia J, Miranda O, </a:t>
            </a:r>
            <a:r>
              <a:rPr lang="en-US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Brianez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Junior AR, Mauad FM, Mauad Filho F, Sousa BV, </a:t>
            </a:r>
            <a:r>
              <a:rPr lang="en-US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Campagnollo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TRC.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900"/>
              <a:buFont typeface="Calibri"/>
              <a:buNone/>
            </a:pPr>
            <a:endParaRPr sz="1200" i="1" dirty="0">
              <a:solidFill>
                <a:srgbClr val="1414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Google Shape;33;g3f9f50d286c_0_3"/>
          <p:cNvSpPr/>
          <p:nvPr/>
        </p:nvSpPr>
        <p:spPr>
          <a:xfrm>
            <a:off x="1188720" y="5282990"/>
            <a:ext cx="9814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Calibri"/>
              <a:buNone/>
            </a:pPr>
            <a:r>
              <a:rPr lang="en-US" sz="16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FATESA — </a:t>
            </a:r>
            <a:r>
              <a:rPr lang="en-US" sz="16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Faculdade</a:t>
            </a:r>
            <a:r>
              <a:rPr lang="en-US" sz="16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6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Tecnologia</a:t>
            </a:r>
            <a:r>
              <a:rPr lang="en-US" sz="16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1600" b="0" i="1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1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Saúde</a:t>
            </a:r>
            <a:endParaRPr sz="16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" name="Google Shape;34;g3f9f50d286c_0_3"/>
          <p:cNvSpPr/>
          <p:nvPr/>
        </p:nvSpPr>
        <p:spPr>
          <a:xfrm>
            <a:off x="1188725" y="5899883"/>
            <a:ext cx="9814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i="1" dirty="0" err="1">
                <a:solidFill>
                  <a:srgbClr val="00A99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Insuficiência</a:t>
            </a:r>
            <a:r>
              <a:rPr lang="en-US" sz="1600" b="1" i="1" dirty="0">
                <a:solidFill>
                  <a:srgbClr val="00A99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Valvular • Eco-Doppler Vascular • Valsalva • </a:t>
            </a:r>
            <a:r>
              <a:rPr lang="en-US" sz="1600" b="1" i="1" dirty="0" err="1">
                <a:solidFill>
                  <a:srgbClr val="00A99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1600" b="1" i="1" dirty="0">
                <a:solidFill>
                  <a:srgbClr val="00A99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• Trendelenburg Reverso</a:t>
            </a:r>
            <a:endParaRPr sz="1600" b="1" i="1" dirty="0">
              <a:solidFill>
                <a:srgbClr val="00A99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99D"/>
              </a:buClr>
              <a:buSzPts val="1150"/>
              <a:buFont typeface="Calibri"/>
              <a:buNone/>
            </a:pPr>
            <a:endParaRPr sz="1200" i="1" dirty="0">
              <a:solidFill>
                <a:srgbClr val="00A99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" name="Google Shape;35;g3f9f50d286c_0_3"/>
          <p:cNvSpPr/>
          <p:nvPr/>
        </p:nvSpPr>
        <p:spPr>
          <a:xfrm>
            <a:off x="1305450" y="4066500"/>
            <a:ext cx="9814200" cy="12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dirty="0" err="1">
                <a:latin typeface="Times New Roman"/>
                <a:ea typeface="Times New Roman"/>
                <a:cs typeface="Times New Roman"/>
                <a:sym typeface="Times New Roman"/>
              </a:rPr>
              <a:t>Colaboração</a:t>
            </a:r>
            <a:r>
              <a:rPr lang="en-US" sz="1600" b="1" dirty="0">
                <a:latin typeface="Times New Roman"/>
                <a:ea typeface="Times New Roman"/>
                <a:cs typeface="Times New Roman"/>
                <a:sym typeface="Times New Roman"/>
              </a:rPr>
              <a:t> dos </a:t>
            </a:r>
            <a:r>
              <a:rPr lang="en-US" sz="1600" b="1" dirty="0" err="1">
                <a:latin typeface="Times New Roman"/>
                <a:ea typeface="Times New Roman"/>
                <a:cs typeface="Times New Roman"/>
                <a:sym typeface="Times New Roman"/>
              </a:rPr>
              <a:t>autores</a:t>
            </a:r>
            <a:endParaRPr sz="1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Freitas P de, Garcia J, Mauad FM e Mauad Filho F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contribuíram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com a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orientação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supervisão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estudo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Miranda O e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Brianez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Junior AR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contribuíram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para o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desenvolvimento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execução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estudo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Sousa BV e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Campagnollo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TRC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contribuíram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com a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edição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revisão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preparação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artigo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para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apresentação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900"/>
              <a:buFont typeface="Calibri"/>
              <a:buNone/>
            </a:pPr>
            <a:endParaRPr sz="1200" i="1" dirty="0">
              <a:solidFill>
                <a:srgbClr val="1414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2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2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endParaRPr sz="24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502920" y="2532888"/>
            <a:ext cx="653796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6075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Times New Roman"/>
              <a:buChar char="•"/>
            </a:pP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insuficiência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venosa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crônica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incompetência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valvular venosa,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acometendo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sistemas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superficial e profundo, com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dor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edema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associados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varizes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alterações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tróficas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6075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Times New Roman"/>
              <a:buChar char="•"/>
            </a:pP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eco-Doppler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compressão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distal é o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priorizado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pelo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consenso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SBACV; o Trendelenburg reverso é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reservado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casos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não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é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possível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6075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Times New Roman"/>
              <a:buChar char="•"/>
            </a:pP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maioria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dos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examinados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é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composta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por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idosos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comorbidades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queixas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álgicas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o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dificulta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permanência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aumenta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risco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quedas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tonturas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vertigens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7360920" y="2532888"/>
            <a:ext cx="4327855" cy="3520440"/>
          </a:xfrm>
          <a:prstGeom prst="roundRect">
            <a:avLst>
              <a:gd name="adj" fmla="val 2597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7589520" y="2761488"/>
            <a:ext cx="3870655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C9BA"/>
              </a:buClr>
              <a:buSzPts val="26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TRVCP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7589520" y="3401568"/>
            <a:ext cx="3870655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Trendelenburg reverso de 60º </a:t>
            </a:r>
            <a:r>
              <a:rPr lang="en-US" sz="18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associado</a:t>
            </a:r>
            <a:r>
              <a:rPr lang="en-US" sz="18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à </a:t>
            </a:r>
            <a:r>
              <a:rPr lang="en-US" sz="18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manobra</a:t>
            </a:r>
            <a:r>
              <a:rPr lang="en-US" sz="18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Valsalva e </a:t>
            </a:r>
            <a:r>
              <a:rPr lang="en-US" sz="18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compressão</a:t>
            </a:r>
            <a:r>
              <a:rPr lang="en-US" sz="18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proximal.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7589520" y="4727448"/>
            <a:ext cx="3870655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C9BA"/>
              </a:buClr>
              <a:buSzPts val="1200"/>
              <a:buFont typeface="Calibri"/>
              <a:buNone/>
            </a:pPr>
            <a:r>
              <a:rPr lang="en-US" sz="1800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Alternativa postural </a:t>
            </a:r>
            <a:r>
              <a:rPr lang="en-US" sz="1800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1800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avaliação</a:t>
            </a:r>
            <a:r>
              <a:rPr lang="en-US" sz="1800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</a:t>
            </a:r>
            <a:r>
              <a:rPr lang="en-US" sz="1800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r>
              <a:rPr lang="en-US" sz="1800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 </a:t>
            </a:r>
            <a:r>
              <a:rPr lang="en-US" sz="1800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limitações</a:t>
            </a:r>
            <a:r>
              <a:rPr lang="en-US" sz="1800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</a:t>
            </a:r>
            <a:r>
              <a:rPr lang="en-US" sz="1800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1800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prolongada</a:t>
            </a:r>
            <a:r>
              <a:rPr lang="en-US" sz="1800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3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3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1280160" y="2606040"/>
            <a:ext cx="9631375" cy="1965960"/>
          </a:xfrm>
          <a:prstGeom prst="roundRect">
            <a:avLst>
              <a:gd name="adj" fmla="val 5581"/>
            </a:avLst>
          </a:prstGeom>
          <a:solidFill>
            <a:srgbClr val="F4F4F6"/>
          </a:solidFill>
          <a:ln w="25400" cap="flat" cmpd="sng">
            <a:solidFill>
              <a:srgbClr val="00A9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1280160" y="2606040"/>
            <a:ext cx="109728" cy="1965960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1691640" y="2606040"/>
            <a:ext cx="8991295" cy="196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A1454"/>
              </a:buClr>
              <a:buSzPts val="2000"/>
              <a:buFont typeface="Arial"/>
              <a:buNone/>
            </a:pP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Comparar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eficácia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entre o eco-Doppler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membros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inferiores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realizado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Trendelenburg reverso de 60º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associado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à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manobra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Valsalva e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compressão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proximal (TRVCP) e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no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diagnóstico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20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insuficiência</a:t>
            </a:r>
            <a:r>
              <a:rPr lang="en-US" sz="20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valvular.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4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4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MÉTODOS — POPULAÇÃO E CRITÉRIOS DE ELEGIBILIDADE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502920" y="2395728"/>
            <a:ext cx="2377440" cy="2103120"/>
          </a:xfrm>
          <a:prstGeom prst="roundRect">
            <a:avLst>
              <a:gd name="adj" fmla="val 4348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502920" y="2350008"/>
            <a:ext cx="237744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C9BA"/>
              </a:buClr>
              <a:buSzPts val="5600"/>
              <a:buFont typeface="Arial"/>
              <a:buNone/>
            </a:pPr>
            <a:r>
              <a:rPr lang="en-US" sz="5600" b="1" i="0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r>
            <a:endParaRPr sz="56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502920" y="3195828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502920" y="3642378"/>
            <a:ext cx="23774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C9BA"/>
              </a:buClr>
              <a:buSzPts val="1050"/>
              <a:buFont typeface="Calibri"/>
              <a:buNone/>
            </a:pPr>
            <a:r>
              <a:rPr lang="en-US" sz="1600" b="1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 a 65 </a:t>
            </a:r>
            <a:r>
              <a:rPr lang="en-US" sz="1600" b="1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anos</a:t>
            </a:r>
            <a:r>
              <a:rPr lang="en-US" sz="1600" b="1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sintomáticos</a:t>
            </a:r>
            <a:r>
              <a:rPr lang="en-US" sz="1600" b="1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600" b="1" i="1" u="none" strike="noStrike" cap="none" dirty="0" err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assintomáticos</a:t>
            </a:r>
            <a:r>
              <a:rPr lang="en-US" sz="1600" b="1" i="1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(CEAP 0–3)</a:t>
            </a:r>
            <a:endParaRPr sz="16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4"/>
          <p:cNvSpPr/>
          <p:nvPr/>
        </p:nvSpPr>
        <p:spPr>
          <a:xfrm>
            <a:off x="3259999" y="2395725"/>
            <a:ext cx="7435800" cy="31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50"/>
              <a:buFont typeface="Calibri"/>
              <a:buNone/>
            </a:pPr>
            <a:r>
              <a:rPr lang="en-US" sz="2000" b="1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Inclusão</a:t>
            </a:r>
            <a:r>
              <a:rPr lang="en-US" sz="2000" b="1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encaminhados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à FATESA para eco-Doppler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MMII,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capazes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realizar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manobra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Valsalva 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permanecer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Trendelenburg reverso, com TCLE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assinado</a:t>
            </a:r>
            <a:endParaRPr sz="2000" i="0" u="none" strike="noStrike" cap="none" dirty="0">
              <a:solidFill>
                <a:srgbClr val="21212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50"/>
              <a:buFont typeface="Calibri"/>
              <a:buNone/>
            </a:pPr>
            <a:endParaRPr sz="2000" dirty="0">
              <a:solidFill>
                <a:srgbClr val="21212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C0392B"/>
              </a:buClr>
              <a:buSzPts val="1250"/>
              <a:buFont typeface="Calibri"/>
              <a:buNone/>
            </a:pP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Exclusão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arteriopatia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MMII,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doenças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agudas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cirurgias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recentes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celulite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infragenicular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classificação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CEAP 4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5,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limitações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físicas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neurológicas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as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manobras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5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5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MÉTODOS — SEGMENTOS E CRITÉRIOS DIAGNÓSTICOS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/>
          <p:nvPr/>
        </p:nvSpPr>
        <p:spPr>
          <a:xfrm>
            <a:off x="310742" y="2412492"/>
            <a:ext cx="5785105" cy="3793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5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Sistema </a:t>
            </a:r>
            <a:r>
              <a:rPr lang="en-US" sz="2000" b="1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</a:t>
            </a:r>
            <a:r>
              <a:rPr lang="en-US" sz="2000" b="1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superficial: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veia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safena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magna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junção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safeno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-femoral,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segmento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distal da coxa e distal da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perna</a:t>
            </a:r>
            <a:endParaRPr sz="2000" dirty="0">
              <a:solidFill>
                <a:srgbClr val="21212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35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Sistema </a:t>
            </a:r>
            <a:r>
              <a:rPr lang="en-US" sz="2000" b="1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</a:t>
            </a:r>
            <a:r>
              <a:rPr lang="en-US" sz="2000" b="1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profundo: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veia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femoral superficial (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segmento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homônimo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2000" dirty="0">
              <a:solidFill>
                <a:srgbClr val="21212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350"/>
              <a:buFont typeface="Calibri"/>
              <a:buNone/>
            </a:pPr>
            <a:r>
              <a:rPr lang="en-US" sz="2000" b="1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Diagnóstico</a:t>
            </a:r>
            <a:r>
              <a:rPr lang="en-US" sz="2000" b="1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insuficiência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valvular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identificada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pela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retrocinesia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patológica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refluxo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com tempos de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refluxo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adaptados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cada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posição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6263640" y="2441448"/>
            <a:ext cx="542513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1454"/>
              </a:buClr>
              <a:buSzPts val="1150"/>
              <a:buFont typeface="Arial"/>
              <a:buNone/>
            </a:pPr>
            <a:r>
              <a:rPr lang="en-US" b="1" i="0" u="none" strike="noStrike" cap="none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Tabela 1: Tempos de refluxo (retrocinesia patológica)</a:t>
            </a:r>
            <a:endParaRPr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6263640" y="2807208"/>
            <a:ext cx="5425135" cy="384048"/>
          </a:xfrm>
          <a:prstGeom prst="rect">
            <a:avLst/>
          </a:prstGeom>
          <a:solidFill>
            <a:srgbClr val="3E1E77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5"/>
          <p:cNvSpPr/>
          <p:nvPr/>
        </p:nvSpPr>
        <p:spPr>
          <a:xfrm>
            <a:off x="6309360" y="2807208"/>
            <a:ext cx="1861609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8262409" y="2807208"/>
            <a:ext cx="1753106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6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Ortostase</a:t>
            </a:r>
            <a:r>
              <a:rPr lang="en-US" sz="16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(SBACV)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10106955" y="2807208"/>
            <a:ext cx="1536101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 60º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6263640" y="3191256"/>
            <a:ext cx="5425135" cy="38404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"/>
          <p:cNvSpPr/>
          <p:nvPr/>
        </p:nvSpPr>
        <p:spPr>
          <a:xfrm>
            <a:off x="6309360" y="3191256"/>
            <a:ext cx="1861609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100"/>
              <a:buFont typeface="Calibri"/>
              <a:buNone/>
            </a:pPr>
            <a:r>
              <a:rPr lang="en-US" sz="1600" b="0" i="0" u="none" strike="noStrike" cap="none" dirty="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Superficial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8262409" y="3191256"/>
            <a:ext cx="1753106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12121"/>
              </a:buClr>
              <a:buSzPts val="1100"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&gt; 0,50 s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10106955" y="3191256"/>
            <a:ext cx="1536101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12121"/>
              </a:buClr>
              <a:buSzPts val="1100"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≥ 1,00 s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6263640" y="3575304"/>
            <a:ext cx="5425135" cy="384048"/>
          </a:xfrm>
          <a:prstGeom prst="rect">
            <a:avLst/>
          </a:prstGeom>
          <a:solidFill>
            <a:srgbClr val="F4F4F6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6309360" y="3575304"/>
            <a:ext cx="1861609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100"/>
              <a:buFont typeface="Calibri"/>
              <a:buNone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Profundo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8262409" y="3575304"/>
            <a:ext cx="1753106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12121"/>
              </a:buClr>
              <a:buSzPts val="1100"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≥ 1,00 s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10106955" y="3575304"/>
            <a:ext cx="1536101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12121"/>
              </a:buClr>
              <a:buSzPts val="1100"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≥ 1,00 s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6263640" y="3959352"/>
            <a:ext cx="5425135" cy="38404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6309360" y="3959352"/>
            <a:ext cx="1861609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100"/>
              <a:buFont typeface="Calibri"/>
              <a:buNone/>
            </a:pPr>
            <a:r>
              <a:rPr lang="en-US" sz="1600" dirty="0" err="1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Perfurante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8262409" y="3959352"/>
            <a:ext cx="1753106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12121"/>
              </a:buClr>
              <a:buSzPts val="1100"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&gt; 0,35 s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10106955" y="3959352"/>
            <a:ext cx="1536101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12121"/>
              </a:buClr>
              <a:buSzPts val="1100"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&gt; 0,50 s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6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6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FUNDAMENTO BIOMECÂNICO — ENERGIA GRAVITACIONAL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6" descr="/home/claude/trend_assets/fig1.jpg"/>
          <p:cNvPicPr preferRelativeResize="0"/>
          <p:nvPr/>
        </p:nvPicPr>
        <p:blipFill rotWithShape="1">
          <a:blip r:embed="rId5">
            <a:alphaModFix/>
          </a:blip>
          <a:srcRect l="1797"/>
          <a:stretch/>
        </p:blipFill>
        <p:spPr>
          <a:xfrm>
            <a:off x="817425" y="2386575"/>
            <a:ext cx="6438025" cy="326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6"/>
          <p:cNvSpPr/>
          <p:nvPr/>
        </p:nvSpPr>
        <p:spPr>
          <a:xfrm>
            <a:off x="502920" y="5724144"/>
            <a:ext cx="69494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50"/>
              <a:buFont typeface="Calibri"/>
              <a:buNone/>
            </a:pPr>
            <a:r>
              <a:rPr lang="en-US" sz="1600" b="1" i="1" u="none" strike="noStrike" cap="none" dirty="0" err="1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Figura</a:t>
            </a:r>
            <a:r>
              <a:rPr lang="en-US" sz="1600" b="1" i="1" u="none" strike="noStrike" cap="none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1: </a:t>
            </a:r>
            <a:r>
              <a:rPr lang="en-US" sz="1600" b="1" i="1" u="none" strike="noStrike" cap="none" dirty="0" err="1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relação</a:t>
            </a:r>
            <a:r>
              <a:rPr lang="en-US" sz="1600" b="1" i="1" u="none" strike="noStrike" cap="none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entre a </a:t>
            </a:r>
            <a:r>
              <a:rPr lang="en-US" sz="1600" b="1" i="1" u="none" strike="noStrike" cap="none" dirty="0" err="1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energia</a:t>
            </a:r>
            <a:r>
              <a:rPr lang="en-US" sz="1600" b="1" i="1" u="none" strike="noStrike" cap="none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1" u="none" strike="noStrike" cap="none" dirty="0" err="1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gravitacional</a:t>
            </a:r>
            <a:r>
              <a:rPr lang="en-US" sz="1600" b="1" i="1" u="none" strike="noStrike" cap="none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o </a:t>
            </a:r>
            <a:r>
              <a:rPr lang="en-US" sz="1600" b="1" i="1" u="none" strike="noStrike" cap="none" dirty="0" err="1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ângulo</a:t>
            </a:r>
            <a:r>
              <a:rPr lang="en-US" sz="1600" b="1" i="1" u="none" strike="noStrike" cap="none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600" b="1" i="1" u="none" strike="noStrike" cap="none" dirty="0" err="1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proclive</a:t>
            </a:r>
            <a:endParaRPr sz="16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7452350" y="2350000"/>
            <a:ext cx="42363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EG = m × g × h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8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Energia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gravitacional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aplicada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sobre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veias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membro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inferior (m =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massa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específica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sangue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g =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aceleração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gravidade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h =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altura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coluna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líquida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68300" algn="l" rtl="0">
              <a:lnSpc>
                <a:spcPct val="112000"/>
              </a:lnSpc>
              <a:spcBef>
                <a:spcPts val="1000"/>
              </a:spcBef>
              <a:spcAft>
                <a:spcPts val="0"/>
              </a:spcAft>
              <a:buClr>
                <a:srgbClr val="C0392B"/>
              </a:buClr>
              <a:buSzPts val="1600"/>
              <a:buFont typeface="Times New Roman"/>
              <a:buChar char="•"/>
            </a:pPr>
            <a:r>
              <a:rPr lang="en-US" sz="18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-US" sz="18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inclinação</a:t>
            </a:r>
            <a:r>
              <a:rPr lang="en-US" sz="18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60º </a:t>
            </a:r>
            <a:r>
              <a:rPr lang="en-US" sz="18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mantém</a:t>
            </a:r>
            <a:r>
              <a:rPr lang="en-US" sz="18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aproximadamente</a:t>
            </a:r>
            <a:r>
              <a:rPr lang="en-US" sz="18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85% da </a:t>
            </a:r>
            <a:r>
              <a:rPr lang="en-US" sz="18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energia</a:t>
            </a:r>
            <a:r>
              <a:rPr lang="en-US" sz="18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gravitacional</a:t>
            </a:r>
            <a:r>
              <a:rPr lang="en-US" sz="18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agindo</a:t>
            </a:r>
            <a:r>
              <a:rPr lang="en-US" sz="18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 </a:t>
            </a:r>
            <a:r>
              <a:rPr lang="en-US" sz="18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sistema</a:t>
            </a:r>
            <a:r>
              <a:rPr lang="en-US" sz="18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68300" algn="l" rtl="0">
              <a:lnSpc>
                <a:spcPct val="112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Fundamentou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escolha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ângulo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60º para o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protocolo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TRVCP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7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7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7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MÉTODOS — DINÂMICA DO EXAME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4" name="Google Shape;124;p7" descr="/home/claude/trend_assets/fig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875" y="2386575"/>
            <a:ext cx="5900511" cy="333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7"/>
          <p:cNvSpPr/>
          <p:nvPr/>
        </p:nvSpPr>
        <p:spPr>
          <a:xfrm>
            <a:off x="502920" y="5721925"/>
            <a:ext cx="6251448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Calibri"/>
              <a:buNone/>
            </a:pPr>
            <a:r>
              <a:rPr lang="en-US" sz="1600" b="1" i="1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Figura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2: </a:t>
            </a:r>
            <a:r>
              <a:rPr lang="en-US" sz="1600" b="1" i="1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posição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do </a:t>
            </a:r>
            <a:r>
              <a:rPr lang="en-US" sz="1600" b="1" i="1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paciente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e </a:t>
            </a:r>
            <a:r>
              <a:rPr lang="en-US" sz="1600" b="1" i="1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técnica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de </a:t>
            </a:r>
            <a:r>
              <a:rPr lang="en-US" sz="1600" b="1" i="1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exame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—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Calibri"/>
              <a:buNone/>
            </a:pPr>
            <a:r>
              <a:rPr lang="en-US" sz="1600" b="1" i="1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compressão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proximal </a:t>
            </a:r>
            <a:r>
              <a:rPr lang="en-US" sz="1600" b="1" i="1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associada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à </a:t>
            </a:r>
            <a:r>
              <a:rPr lang="en-US" sz="1600" b="1" i="1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manobra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de Valsalva</a:t>
            </a:r>
            <a:endParaRPr sz="1600" b="1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6941125" y="2350000"/>
            <a:ext cx="47475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71475" algn="just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Avaliação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dopplervelocimétrica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segmentar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sob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manobras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Valsalva e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compressão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proximal (CP)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71475" algn="just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CP: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compressão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manual 10 cm proximal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transdutor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simultânea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à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manobra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Valsalva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71475" algn="just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projetar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coluna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sangue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sentido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contrário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à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fisiologia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valvular,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testando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sua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competência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71475" algn="just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Exames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realizados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consecutivamente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por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dois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profissionais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experientes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cegos</a:t>
            </a:r>
            <a:r>
              <a:rPr lang="en-US" sz="18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entre </a:t>
            </a:r>
            <a:r>
              <a:rPr lang="en-US" sz="18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8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8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8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— AMOSTRA E SEGMENTOS AVALIADOS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8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"/>
          <p:cNvSpPr/>
          <p:nvPr/>
        </p:nvSpPr>
        <p:spPr>
          <a:xfrm>
            <a:off x="502920" y="2487168"/>
            <a:ext cx="3200400" cy="1965960"/>
          </a:xfrm>
          <a:prstGeom prst="roundRect">
            <a:avLst>
              <a:gd name="adj" fmla="val 4651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"/>
          <p:cNvSpPr/>
          <p:nvPr/>
        </p:nvSpPr>
        <p:spPr>
          <a:xfrm>
            <a:off x="502920" y="2624328"/>
            <a:ext cx="32004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C9BA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92</a:t>
            </a:r>
            <a:endParaRPr sz="44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731520" y="3447288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80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segmentos</a:t>
            </a:r>
            <a:r>
              <a:rPr lang="en-US" sz="180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venosos</a:t>
            </a:r>
            <a:r>
              <a:rPr lang="en-US" sz="180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avaliados</a:t>
            </a:r>
            <a:r>
              <a:rPr lang="en-US" sz="180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por</a:t>
            </a:r>
            <a:r>
              <a:rPr lang="en-US" sz="180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examinador</a:t>
            </a:r>
            <a:r>
              <a:rPr lang="en-US" sz="180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nos</a:t>
            </a:r>
            <a:r>
              <a:rPr lang="en-US" sz="180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mesmos</a:t>
            </a:r>
            <a:r>
              <a:rPr lang="en-US" sz="180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23 </a:t>
            </a:r>
            <a:r>
              <a:rPr lang="en-US" sz="1800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8"/>
          <p:cNvSpPr/>
          <p:nvPr/>
        </p:nvSpPr>
        <p:spPr>
          <a:xfrm>
            <a:off x="4069080" y="2487168"/>
            <a:ext cx="3200400" cy="1965960"/>
          </a:xfrm>
          <a:prstGeom prst="roundRect">
            <a:avLst>
              <a:gd name="adj" fmla="val 4651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9BA"/>
              </a:buClr>
              <a:buSzPts val="4400"/>
              <a:buFont typeface="Arial"/>
              <a:buNone/>
            </a:pPr>
            <a:endParaRPr sz="4400" b="1">
              <a:solidFill>
                <a:srgbClr val="00C9B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" name="Google Shape;140;p8"/>
          <p:cNvSpPr/>
          <p:nvPr/>
        </p:nvSpPr>
        <p:spPr>
          <a:xfrm>
            <a:off x="4069080" y="2624328"/>
            <a:ext cx="32004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9BA"/>
              </a:buClr>
              <a:buSzPts val="4400"/>
              <a:buFont typeface="Arial"/>
              <a:buNone/>
            </a:pPr>
            <a:r>
              <a:rPr lang="en-US" sz="4400" b="1">
                <a:solidFill>
                  <a:srgbClr val="00C9B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4400" b="1">
              <a:solidFill>
                <a:srgbClr val="00C9B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8"/>
          <p:cNvSpPr/>
          <p:nvPr/>
        </p:nvSpPr>
        <p:spPr>
          <a:xfrm>
            <a:off x="4297680" y="3447288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8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examinadores</a:t>
            </a:r>
            <a:r>
              <a:rPr lang="en-US" sz="18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experientes</a:t>
            </a:r>
            <a:r>
              <a:rPr lang="en-US" sz="18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avaliando</a:t>
            </a:r>
            <a:r>
              <a:rPr lang="en-US" sz="18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forma </a:t>
            </a:r>
            <a:r>
              <a:rPr lang="en-US" sz="18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cega</a:t>
            </a:r>
            <a:r>
              <a:rPr lang="en-US" sz="18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entre </a:t>
            </a:r>
            <a:r>
              <a:rPr lang="en-US" sz="18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502920" y="4681728"/>
            <a:ext cx="11185855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454"/>
              </a:buClr>
              <a:buSzPts val="1350"/>
              <a:buFont typeface="Calibri"/>
              <a:buNone/>
            </a:pP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Ambos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métodos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avaliaram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mesmos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segmentos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venosos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superficiais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profundos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tanto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posição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TRVCP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quanto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permitindo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comparação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direta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pareada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entre as duas </a:t>
            </a:r>
            <a:r>
              <a:rPr lang="en-US" sz="20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técnicas</a:t>
            </a:r>
            <a:r>
              <a:rPr lang="en-US" sz="20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9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9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9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— COMPARAÇÃO ENTRE EXAMINADORES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9"/>
          <p:cNvSpPr/>
          <p:nvPr/>
        </p:nvSpPr>
        <p:spPr>
          <a:xfrm>
            <a:off x="502920" y="2532888"/>
            <a:ext cx="11185855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1454"/>
              </a:buClr>
              <a:buSzPts val="1300"/>
              <a:buFont typeface="Arial"/>
              <a:buNone/>
            </a:pPr>
            <a:r>
              <a:rPr lang="en-US" sz="16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Tabela</a:t>
            </a:r>
            <a:r>
              <a:rPr lang="en-US" sz="16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2: </a:t>
            </a:r>
            <a:r>
              <a:rPr lang="en-US" sz="16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análise</a:t>
            </a:r>
            <a:r>
              <a:rPr lang="en-US" sz="16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preliminar</a:t>
            </a:r>
            <a:r>
              <a:rPr lang="en-US" sz="1600" b="1" i="0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dos dados </a:t>
            </a:r>
            <a:r>
              <a:rPr lang="en-US" sz="1600" b="1" i="0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obtidos</a:t>
            </a:r>
            <a:endParaRPr sz="16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502920" y="2898648"/>
            <a:ext cx="11185855" cy="566928"/>
          </a:xfrm>
          <a:prstGeom prst="rect">
            <a:avLst/>
          </a:prstGeom>
          <a:solidFill>
            <a:srgbClr val="3E1E77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9"/>
          <p:cNvSpPr/>
          <p:nvPr/>
        </p:nvSpPr>
        <p:spPr>
          <a:xfrm>
            <a:off x="576072" y="2898648"/>
            <a:ext cx="175529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8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Examinador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2477667" y="2898648"/>
            <a:ext cx="2090867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Nº de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segmentos</a:t>
            </a:r>
            <a:r>
              <a:rPr lang="en-US" sz="18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avaliados</a:t>
            </a:r>
            <a:endParaRPr sz="1800" b="1" dirty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4714838" y="2898648"/>
            <a:ext cx="2314584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Insuficiências</a:t>
            </a:r>
            <a:r>
              <a:rPr lang="en-US" sz="18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identificadas</a:t>
            </a:r>
            <a:endParaRPr sz="1800" b="1" dirty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7175727" y="2898648"/>
            <a:ext cx="2090867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Insuficiências</a:t>
            </a:r>
            <a:r>
              <a:rPr lang="en-US" sz="18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em</a:t>
            </a:r>
            <a:r>
              <a:rPr lang="en-US" sz="18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Ortostase</a:t>
            </a:r>
            <a:endParaRPr sz="1800" b="1" dirty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58" name="Google Shape;158;p9"/>
          <p:cNvSpPr/>
          <p:nvPr/>
        </p:nvSpPr>
        <p:spPr>
          <a:xfrm>
            <a:off x="9412898" y="2898648"/>
            <a:ext cx="2202726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800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Insuficiências</a:t>
            </a:r>
            <a:r>
              <a:rPr lang="en-US" sz="1800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em</a:t>
            </a:r>
            <a:r>
              <a:rPr lang="en-US" sz="1800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TRVCP</a:t>
            </a:r>
            <a:endParaRPr sz="1800" dirty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502920" y="3465576"/>
            <a:ext cx="11185855" cy="56692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9"/>
          <p:cNvSpPr/>
          <p:nvPr/>
        </p:nvSpPr>
        <p:spPr>
          <a:xfrm>
            <a:off x="576072" y="3465576"/>
            <a:ext cx="175529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b="1" i="0" u="none" strike="noStrike" cap="none" dirty="0" err="1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Examinador</a:t>
            </a:r>
            <a:r>
              <a:rPr lang="en-US" sz="1600" b="1" i="0" u="none" strike="noStrike" cap="none" dirty="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2477667" y="3465576"/>
            <a:ext cx="2090867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b="0" i="0" u="none" strike="noStrike" cap="none" dirty="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92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9"/>
          <p:cNvSpPr/>
          <p:nvPr/>
        </p:nvSpPr>
        <p:spPr>
          <a:xfrm>
            <a:off x="4714838" y="3465576"/>
            <a:ext cx="2314584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26 (14%)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7175727" y="3465576"/>
            <a:ext cx="2090867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10 (11,0%)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9412898" y="3465576"/>
            <a:ext cx="2202726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1200"/>
              <a:buFont typeface="Calibri"/>
              <a:buNone/>
            </a:pP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16 (17,4%)</a:t>
            </a:r>
            <a:endParaRPr sz="1600" dirty="0">
              <a:solidFill>
                <a:srgbClr val="FF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502920" y="4032504"/>
            <a:ext cx="11185855" cy="566928"/>
          </a:xfrm>
          <a:prstGeom prst="rect">
            <a:avLst/>
          </a:prstGeom>
          <a:solidFill>
            <a:srgbClr val="F4F4F6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6" name="Google Shape;166;p9"/>
          <p:cNvSpPr/>
          <p:nvPr/>
        </p:nvSpPr>
        <p:spPr>
          <a:xfrm>
            <a:off x="576072" y="4032504"/>
            <a:ext cx="1755291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b="1" i="0" u="none" strike="noStrike" cap="none" dirty="0" err="1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Examinador</a:t>
            </a:r>
            <a:r>
              <a:rPr lang="en-US" sz="1600" b="1" i="0" u="none" strike="noStrike" cap="none" dirty="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rPr>
              <a:t> 2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2477667" y="4032504"/>
            <a:ext cx="2090867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92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/>
          <p:nvPr/>
        </p:nvSpPr>
        <p:spPr>
          <a:xfrm>
            <a:off x="4714838" y="4032504"/>
            <a:ext cx="2314584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23 (13%)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7175727" y="4032504"/>
            <a:ext cx="2090867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dirty="0">
                <a:solidFill>
                  <a:srgbClr val="212121"/>
                </a:solidFill>
                <a:latin typeface="Calibri"/>
                <a:cs typeface="Calibri"/>
                <a:sym typeface="Calibri"/>
              </a:rPr>
              <a:t>8 (8,7%)</a:t>
            </a:r>
            <a:endParaRPr sz="1600" dirty="0">
              <a:solidFill>
                <a:srgbClr val="21212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9412898" y="4032504"/>
            <a:ext cx="2202726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1200"/>
              <a:buFont typeface="Calibri"/>
              <a:buNone/>
            </a:pP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15 (16,3%)</a:t>
            </a:r>
            <a:endParaRPr sz="1600" dirty="0">
              <a:solidFill>
                <a:srgbClr val="FF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502920" y="4828032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A1454"/>
              </a:buClr>
              <a:buSzPts val="1300"/>
              <a:buFont typeface="Calibri"/>
              <a:buNone/>
            </a:pP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TRVCP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identificou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consistentemente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mais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segmentos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insuficientes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para ambos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1" u="none" strike="noStrike" cap="none" dirty="0" err="1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examinadores</a:t>
            </a:r>
            <a:r>
              <a:rPr lang="en-US" sz="1800" i="1" u="none" strike="noStrike" cap="none" dirty="0">
                <a:solidFill>
                  <a:srgbClr val="2A145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0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DISCUSSÃO — TRVCP COMO ALTERNATIVA VIÁVEL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502920" y="2487168"/>
            <a:ext cx="11185855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análise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preliminar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sinaliza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concordância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entre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métodos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diagnósticos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5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C0392B"/>
              </a:buClr>
              <a:buSzPts val="1600"/>
              <a:buFont typeface="Times New Roman"/>
              <a:buChar char="•"/>
            </a:pP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Há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sugestão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TRVCP é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mais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sensível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identificando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maior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quantidade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segmentos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insuficientes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mesma</a:t>
            </a:r>
            <a:r>
              <a:rPr lang="en-US" sz="2000" b="1" i="0" u="none" strike="noStrike" cap="none" dirty="0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C0392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amostragem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5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TRVCP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facilitou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avaliação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junção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safeno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-femoral e dos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sinais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hipertensão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venosa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infragenicular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5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Foi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bem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tolerado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pelos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representando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alternativa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viável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método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tradicional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1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1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1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DISCUSSÃO — ACHADOS ADICIONAIS RELEVANTES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11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1"/>
          <p:cNvSpPr/>
          <p:nvPr/>
        </p:nvSpPr>
        <p:spPr>
          <a:xfrm>
            <a:off x="502920" y="239572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1"/>
          <p:cNvSpPr/>
          <p:nvPr/>
        </p:nvSpPr>
        <p:spPr>
          <a:xfrm>
            <a:off x="502920" y="239572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>
                <a:solidFill>
                  <a:srgbClr val="FFFFFF"/>
                </a:solidFill>
              </a:rPr>
              <a:t>1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1051560" y="2395728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02000"/>
              </a:lnSpc>
              <a:buClr>
                <a:srgbClr val="212121"/>
              </a:buClr>
              <a:buSzPts val="1300"/>
            </a:pP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A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avaliação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da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junção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safeno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-femoral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em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pacientes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com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abdome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globoso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é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mais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complexa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em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ortostase</a:t>
            </a:r>
            <a:endParaRPr sz="1800" dirty="0">
              <a:solidFill>
                <a:srgbClr val="212121"/>
              </a:solidFill>
              <a:latin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11"/>
          <p:cNvSpPr/>
          <p:nvPr/>
        </p:nvSpPr>
        <p:spPr>
          <a:xfrm>
            <a:off x="502920" y="305409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1"/>
          <p:cNvSpPr/>
          <p:nvPr/>
        </p:nvSpPr>
        <p:spPr>
          <a:xfrm>
            <a:off x="502920" y="3054096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>
                <a:solidFill>
                  <a:srgbClr val="FFFFFF"/>
                </a:solidFill>
              </a:rPr>
              <a:t>2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1"/>
          <p:cNvSpPr/>
          <p:nvPr/>
        </p:nvSpPr>
        <p:spPr>
          <a:xfrm>
            <a:off x="1051560" y="3054096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02000"/>
              </a:lnSpc>
              <a:buClr>
                <a:srgbClr val="212121"/>
              </a:buClr>
              <a:buSzPts val="1300"/>
            </a:pP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Algumas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perfurantes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incompetentes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somente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foram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identificadas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em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TRVCP</a:t>
            </a:r>
            <a:endParaRPr sz="1800" dirty="0">
              <a:solidFill>
                <a:srgbClr val="212121"/>
              </a:solidFill>
              <a:latin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11"/>
          <p:cNvSpPr/>
          <p:nvPr/>
        </p:nvSpPr>
        <p:spPr>
          <a:xfrm>
            <a:off x="502920" y="37124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1"/>
          <p:cNvSpPr/>
          <p:nvPr/>
        </p:nvSpPr>
        <p:spPr>
          <a:xfrm>
            <a:off x="502920" y="371246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>
                <a:solidFill>
                  <a:srgbClr val="FFFFFF"/>
                </a:solidFill>
              </a:rPr>
              <a:t>3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1"/>
          <p:cNvSpPr/>
          <p:nvPr/>
        </p:nvSpPr>
        <p:spPr>
          <a:xfrm>
            <a:off x="1051560" y="3712464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02000"/>
              </a:lnSpc>
              <a:buClr>
                <a:srgbClr val="212121"/>
              </a:buClr>
              <a:buSzPts val="1300"/>
            </a:pP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Sinais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de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hipertensão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venosa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infragenicular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foram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mais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facilmente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identificados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em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TRVCP</a:t>
            </a:r>
            <a:endParaRPr sz="1800" dirty="0">
              <a:solidFill>
                <a:srgbClr val="212121"/>
              </a:solidFill>
              <a:latin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11"/>
          <p:cNvSpPr/>
          <p:nvPr/>
        </p:nvSpPr>
        <p:spPr>
          <a:xfrm>
            <a:off x="502920" y="437083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1"/>
          <p:cNvSpPr/>
          <p:nvPr/>
        </p:nvSpPr>
        <p:spPr>
          <a:xfrm>
            <a:off x="502920" y="4370832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>
                <a:solidFill>
                  <a:srgbClr val="FFFFFF"/>
                </a:solidFill>
              </a:rPr>
              <a:t>4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/>
          <p:nvPr/>
        </p:nvSpPr>
        <p:spPr>
          <a:xfrm>
            <a:off x="1051560" y="4370832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02000"/>
              </a:lnSpc>
              <a:buClr>
                <a:srgbClr val="212121"/>
              </a:buClr>
              <a:buSzPts val="1300"/>
            </a:pP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Em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ortostase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,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uma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paciente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apresentou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lipotimia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durante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a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realização</a:t>
            </a:r>
            <a:r>
              <a:rPr lang="en-US" sz="1800" dirty="0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 do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cs typeface="Times New Roman"/>
                <a:sym typeface="Times New Roman"/>
              </a:rPr>
              <a:t>exame</a:t>
            </a:r>
            <a:endParaRPr sz="1800" dirty="0">
              <a:solidFill>
                <a:srgbClr val="212121"/>
              </a:solidFill>
              <a:latin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11"/>
          <p:cNvSpPr/>
          <p:nvPr/>
        </p:nvSpPr>
        <p:spPr>
          <a:xfrm>
            <a:off x="502920" y="502920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1"/>
          <p:cNvSpPr/>
          <p:nvPr/>
        </p:nvSpPr>
        <p:spPr>
          <a:xfrm>
            <a:off x="502920" y="5029200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>
                <a:solidFill>
                  <a:srgbClr val="FFFFFF"/>
                </a:solidFill>
              </a:rPr>
              <a:t>5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1"/>
          <p:cNvSpPr/>
          <p:nvPr/>
        </p:nvSpPr>
        <p:spPr>
          <a:xfrm>
            <a:off x="1051560" y="5029200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300"/>
              <a:buFont typeface="Calibri"/>
              <a:buNone/>
            </a:pP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queixaram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-se do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incômodo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longo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período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ortostase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o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não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ocorreu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1800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TRVCP</a:t>
            </a:r>
            <a:endParaRPr sz="1800" dirty="0">
              <a:solidFill>
                <a:srgbClr val="21212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2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2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12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2"/>
          <p:cNvSpPr/>
          <p:nvPr/>
        </p:nvSpPr>
        <p:spPr>
          <a:xfrm>
            <a:off x="502920" y="2395728"/>
            <a:ext cx="11185855" cy="1188720"/>
          </a:xfrm>
          <a:prstGeom prst="roundRect">
            <a:avLst>
              <a:gd name="adj" fmla="val 7692"/>
            </a:avLst>
          </a:prstGeom>
          <a:solidFill>
            <a:srgbClr val="3E1E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2"/>
          <p:cNvSpPr/>
          <p:nvPr/>
        </p:nvSpPr>
        <p:spPr>
          <a:xfrm>
            <a:off x="777290" y="2441516"/>
            <a:ext cx="106371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eco-Doppler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posição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Trendelenburg reverso com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manobras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associadas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(TRVCP) é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eficaz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mais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confortável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representando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alternativa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viável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clinicamente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relevante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à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posição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ortostática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tradicional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12"/>
          <p:cNvSpPr/>
          <p:nvPr/>
        </p:nvSpPr>
        <p:spPr>
          <a:xfrm>
            <a:off x="502920" y="3767328"/>
            <a:ext cx="11185855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524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compatíveis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aqueles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obtidos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tradicionalmente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ortostática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2425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Maior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sensibilidade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detecção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segmentos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insuficientes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incluindo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perfurantes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2425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Maior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conforto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especialmente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relevante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indivíduos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limitações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físicas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2425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Recomendam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-se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estudos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validação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padronização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protocolo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3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3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3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PERSPECTIVAS FUTURAS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3"/>
          <p:cNvSpPr/>
          <p:nvPr/>
        </p:nvSpPr>
        <p:spPr>
          <a:xfrm>
            <a:off x="433645" y="2493268"/>
            <a:ext cx="11185800" cy="3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52425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Necessidade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investigações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adicionais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conduzidas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populações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amplas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representativas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2425" algn="l" rtl="0">
              <a:lnSpc>
                <a:spcPct val="118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Estudos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metodologicamente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robustos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multicêntricos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para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validar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achados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iniciais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2425" algn="l" rtl="0">
              <a:lnSpc>
                <a:spcPct val="118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Consolidação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TRVCP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protocolo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confiável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reprodutível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prática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clínica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rotineira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52425" algn="l" rtl="0">
              <a:lnSpc>
                <a:spcPct val="118000"/>
              </a:lnSpc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600"/>
              <a:buFont typeface="Times New Roman"/>
              <a:buChar char="•"/>
            </a:pP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Potencial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contribuição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para 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padronização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condutas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melhoria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contínua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qualidade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assistencial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pacientes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doenças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venosas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dos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membros</a:t>
            </a:r>
            <a:r>
              <a:rPr lang="en-US" sz="20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inferiores</a:t>
            </a:r>
            <a:endParaRPr sz="20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4" descr="/home/claude/assets/b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4" descr="/home/claude/assets/fatesa_banne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6978"/>
            <a:ext cx="12191695" cy="701022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4"/>
          <p:cNvSpPr/>
          <p:nvPr/>
        </p:nvSpPr>
        <p:spPr>
          <a:xfrm>
            <a:off x="502920" y="1847088"/>
            <a:ext cx="1118585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E1E77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3E1E7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</a:t>
            </a:r>
            <a:endParaRPr sz="2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4"/>
          <p:cNvSpPr/>
          <p:nvPr/>
        </p:nvSpPr>
        <p:spPr>
          <a:xfrm>
            <a:off x="502920" y="2322576"/>
            <a:ext cx="822960" cy="41148"/>
          </a:xfrm>
          <a:prstGeom prst="rect">
            <a:avLst/>
          </a:prstGeom>
          <a:solidFill>
            <a:srgbClr val="00A9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4"/>
          <p:cNvSpPr/>
          <p:nvPr/>
        </p:nvSpPr>
        <p:spPr>
          <a:xfrm>
            <a:off x="502920" y="2350008"/>
            <a:ext cx="11185855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Necas M. Duplex ultrasound in the assessment of lower extremity venous insufficiency.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Australas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 Ultrasound Med. 2010;13(4):37-45.</a:t>
            </a:r>
            <a:endParaRPr sz="16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Engelhorn CA, Engelhorn AL.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Ultrassonografia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vascular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avaliação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das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varizes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dos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membros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inferiores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In: Engelhorn CA, editor. Guia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prático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ultrassonografia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vascular. 3ª ed. Rio de Janeiro: Ed.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Dilivros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2016. p.445-465. cap. 34.</a:t>
            </a:r>
            <a:endParaRPr sz="16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Masuda EM, Kistner RL, Eklof B. Prospective study of duplex scanning for venous reflux: comparison of Valsalva and pneumatic cuff techniques in the reverse Trendelenburg and standing positions. J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Vasc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Surg. 1994;20(5):711-720.</a:t>
            </a:r>
            <a:endParaRPr sz="16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Nicolaides AN, et al. Investigation of chronic venous insufficiency: a consensus statement. Circulation. 2000;102(20):E126-163.</a:t>
            </a:r>
            <a:endParaRPr sz="16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13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Calibri"/>
              <a:buNone/>
            </a:pP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Shammas NW, Knowles MF, Shammas WJ, et al. Detecting venous reflux using a sixty-degree reverse Trendelenburg (RT-60) position in symptomatic patients with chronic venous disease. J Invasive </a:t>
            </a:r>
            <a:r>
              <a:rPr lang="en-US" sz="1600" i="0" u="none" strike="noStrike" cap="none" dirty="0" err="1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Cardiol</a:t>
            </a:r>
            <a:r>
              <a:rPr lang="en-US" sz="1600" i="0" u="none" strike="noStrike" cap="none" dirty="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2016;28(9):370-372.</a:t>
            </a:r>
            <a:endParaRPr sz="16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1244</Words>
  <Application>Microsoft Office PowerPoint</Application>
  <PresentationFormat>Widescreen</PresentationFormat>
  <Paragraphs>134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Pacote Office 365 Fatesa</cp:lastModifiedBy>
  <cp:revision>2</cp:revision>
  <dcterms:created xsi:type="dcterms:W3CDTF">2026-09-02T16:37:17Z</dcterms:created>
  <dcterms:modified xsi:type="dcterms:W3CDTF">2026-10-13T15:38:53Z</dcterms:modified>
</cp:coreProperties>
</file>